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1" r:id="rId5"/>
  </p:sldMasterIdLst>
  <p:notesMasterIdLst>
    <p:notesMasterId r:id="rId9"/>
  </p:notesMasterIdLst>
  <p:handoutMasterIdLst>
    <p:handoutMasterId r:id="rId10"/>
  </p:handoutMasterIdLst>
  <p:sldIdLst>
    <p:sldId id="256" r:id="rId6"/>
    <p:sldId id="257" r:id="rId7"/>
    <p:sldId id="269" r:id="rId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" panose="02040604050505020304" pitchFamily="18" charset="0"/>
      <p:regular r:id="rId15"/>
    </p:embeddedFont>
    <p:embeddedFont>
      <p:font typeface="Dotum" panose="020B0600000101010101" pitchFamily="34" charset="-127"/>
      <p:regular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CmmkQ/YpMQJ1H1Kv2XVk2euCU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11A0A4-6634-42E5-8A18-2C2113F71E17}">
  <a:tblStyle styleId="{8E11A0A4-6634-42E5-8A18-2C2113F71E1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EAA28CD-8BD1-4C0F-A906-0782C2660AEC}" styleName="Table_1">
    <a:wholeTbl>
      <a:tcTxStyle b="off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A8A8A8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A8A8A8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A8A8A8"/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DCBE941B-836F-4D0C-BC63-B7C86E50DB35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2236027-712F-42D5-89E6-E034E31B882E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42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31B242-8CCB-4851-BADB-AC88584AC7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Hutchinson Elementary- Mid Year 2021-2022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AAE1-C89F-45D8-A6D3-115134438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1E7E-2CD1-4994-8070-5E7BA7CB442A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2C6C5-4FA1-4919-866F-ACD74F4922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4743F-181A-411B-90C2-80B5C2BBB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E1FB3-FD38-4286-AC67-7AC07480F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407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Hutchinson Elementary- Mid Year 2021-2022</a:t>
            </a:r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311" name="Google Shape;3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4922C0-D43A-49B8-9CA2-F7C15550C3FE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Hutchinson Elementary- Mid Year 2021-2022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2688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717917" y="4554671"/>
            <a:ext cx="5743335" cy="372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73" tIns="47536" rIns="95073" bIns="4753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lang="en-US"/>
          </a:p>
        </p:txBody>
      </p:sp>
      <p:sp>
        <p:nvSpPr>
          <p:cNvPr id="326" name="Google Shape;326;p11:notes"/>
          <p:cNvSpPr txBox="1">
            <a:spLocks noGrp="1"/>
          </p:cNvSpPr>
          <p:nvPr>
            <p:ph type="sldNum" idx="12"/>
          </p:nvPr>
        </p:nvSpPr>
        <p:spPr>
          <a:xfrm>
            <a:off x="4066535" y="8989397"/>
            <a:ext cx="3110973" cy="47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73" tIns="47536" rIns="95073" bIns="4753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7DAD41-C2E6-4ABB-8DD2-53911ECC5C9B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Hutchinson Elementary- Mid Year 2021-2022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2688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717917" y="4554671"/>
            <a:ext cx="5743335" cy="372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73" tIns="47536" rIns="95073" bIns="4753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 lang="en-US"/>
          </a:p>
        </p:txBody>
      </p:sp>
      <p:sp>
        <p:nvSpPr>
          <p:cNvPr id="326" name="Google Shape;326;p11:notes"/>
          <p:cNvSpPr txBox="1">
            <a:spLocks noGrp="1"/>
          </p:cNvSpPr>
          <p:nvPr>
            <p:ph type="sldNum" idx="12"/>
          </p:nvPr>
        </p:nvSpPr>
        <p:spPr>
          <a:xfrm>
            <a:off x="4066535" y="8989397"/>
            <a:ext cx="3110973" cy="47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73" tIns="47536" rIns="95073" bIns="4753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7DAD41-C2E6-4ABB-8DD2-53911ECC5C9B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en-US"/>
              <a:t>Hutchinson Elementary- Mid Year 2021-2022</a:t>
            </a:r>
          </a:p>
        </p:txBody>
      </p:sp>
    </p:spTree>
    <p:extLst>
      <p:ext uri="{BB962C8B-B14F-4D97-AF65-F5344CB8AC3E}">
        <p14:creationId xmlns:p14="http://schemas.microsoft.com/office/powerpoint/2010/main" val="173595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/>
          <p:nvPr/>
        </p:nvSpPr>
        <p:spPr>
          <a:xfrm>
            <a:off x="0" y="6194738"/>
            <a:ext cx="9144000" cy="663262"/>
          </a:xfrm>
          <a:prstGeom prst="rect">
            <a:avLst/>
          </a:prstGeom>
          <a:solidFill>
            <a:srgbClr val="0083A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114300" y="634380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1" name="Google Shape;21;p38"/>
          <p:cNvCxnSpPr/>
          <p:nvPr/>
        </p:nvCxnSpPr>
        <p:spPr>
          <a:xfrm>
            <a:off x="618185" y="6343806"/>
            <a:ext cx="0" cy="37767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1871" y="6290871"/>
            <a:ext cx="1152152" cy="51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4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4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4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4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4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5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45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5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5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5"/>
          <p:cNvSpPr txBox="1"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85"/>
          <p:cNvSpPr txBox="1"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85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5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5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6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86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86"/>
          <p:cNvSpPr txBox="1">
            <a:spLocks noGrp="1"/>
          </p:cNvSpPr>
          <p:nvPr>
            <p:ph type="body" idx="2"/>
          </p:nvPr>
        </p:nvSpPr>
        <p:spPr>
          <a:xfrm>
            <a:off x="4629151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86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86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86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7"/>
          <p:cNvSpPr txBox="1"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8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87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87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87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7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87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8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8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8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9"/>
          <p:cNvSpPr txBox="1">
            <a:spLocks noGrp="1"/>
          </p:cNvSpPr>
          <p:nvPr>
            <p:ph type="body" idx="1"/>
          </p:nvPr>
        </p:nvSpPr>
        <p:spPr>
          <a:xfrm>
            <a:off x="3887391" y="987428"/>
            <a:ext cx="462915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89"/>
          <p:cNvSpPr txBox="1">
            <a:spLocks noGrp="1"/>
          </p:cNvSpPr>
          <p:nvPr>
            <p:ph type="body" idx="2"/>
          </p:nvPr>
        </p:nvSpPr>
        <p:spPr>
          <a:xfrm>
            <a:off x="629841" y="2057401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89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89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89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0"/>
          <p:cNvSpPr>
            <a:spLocks noGrp="1"/>
          </p:cNvSpPr>
          <p:nvPr>
            <p:ph type="pic" idx="2"/>
          </p:nvPr>
        </p:nvSpPr>
        <p:spPr>
          <a:xfrm>
            <a:off x="3887391" y="987428"/>
            <a:ext cx="462915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90"/>
          <p:cNvSpPr txBox="1">
            <a:spLocks noGrp="1"/>
          </p:cNvSpPr>
          <p:nvPr>
            <p:ph type="body" idx="1"/>
          </p:nvPr>
        </p:nvSpPr>
        <p:spPr>
          <a:xfrm>
            <a:off x="629841" y="2057401"/>
            <a:ext cx="294917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90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0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90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1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9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5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91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1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1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92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92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92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9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9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9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9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10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0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3"/>
          <p:cNvSpPr txBox="1">
            <a:spLocks noGrp="1"/>
          </p:cNvSpPr>
          <p:nvPr>
            <p:ph type="body" idx="1"/>
          </p:nvPr>
        </p:nvSpPr>
        <p:spPr>
          <a:xfrm>
            <a:off x="452438" y="2460422"/>
            <a:ext cx="8239125" cy="1937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435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03"/>
          <p:cNvSpPr txBox="1">
            <a:spLocks noGrp="1"/>
          </p:cNvSpPr>
          <p:nvPr>
            <p:ph type="sldNum" idx="12"/>
          </p:nvPr>
        </p:nvSpPr>
        <p:spPr>
          <a:xfrm>
            <a:off x="4500563" y="6313584"/>
            <a:ext cx="138189" cy="41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67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dt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ft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9144000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"/>
          <p:cNvSpPr/>
          <p:nvPr/>
        </p:nvSpPr>
        <p:spPr>
          <a:xfrm>
            <a:off x="8321040" y="0"/>
            <a:ext cx="822900" cy="6792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"/>
          <p:cNvSpPr/>
          <p:nvPr/>
        </p:nvSpPr>
        <p:spPr>
          <a:xfrm>
            <a:off x="4966447" y="5718434"/>
            <a:ext cx="3354600" cy="1139700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"/>
          <p:cNvSpPr txBox="1"/>
          <p:nvPr/>
        </p:nvSpPr>
        <p:spPr>
          <a:xfrm>
            <a:off x="744583" y="1122363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"/>
          <p:cNvPicPr preferRelativeResize="0"/>
          <p:nvPr/>
        </p:nvPicPr>
        <p:blipFill rotWithShape="1">
          <a:blip r:embed="rId4">
            <a:alphaModFix/>
          </a:blip>
          <a:srcRect r="52620" b="4516"/>
          <a:stretch/>
        </p:blipFill>
        <p:spPr>
          <a:xfrm>
            <a:off x="8459568" y="48893"/>
            <a:ext cx="592992" cy="53481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"/>
          <p:cNvSpPr txBox="1"/>
          <p:nvPr/>
        </p:nvSpPr>
        <p:spPr>
          <a:xfrm>
            <a:off x="195268" y="1009453"/>
            <a:ext cx="7691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"/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School Strategic Plan </a:t>
            </a:r>
            <a:r>
              <a:rPr lang="en-US" sz="6000" b="1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Workbook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1"/>
          <p:cNvCxnSpPr/>
          <p:nvPr/>
        </p:nvCxnSpPr>
        <p:spPr>
          <a:xfrm>
            <a:off x="832104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0" name="Google Shape;320;p1"/>
          <p:cNvCxnSpPr/>
          <p:nvPr/>
        </p:nvCxnSpPr>
        <p:spPr>
          <a:xfrm rot="10800000">
            <a:off x="0" y="67927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1" name="Google Shape;321;p1"/>
          <p:cNvSpPr/>
          <p:nvPr/>
        </p:nvSpPr>
        <p:spPr>
          <a:xfrm>
            <a:off x="4966447" y="6078428"/>
            <a:ext cx="338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2022-2025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"/>
          <p:cNvSpPr/>
          <p:nvPr/>
        </p:nvSpPr>
        <p:spPr>
          <a:xfrm>
            <a:off x="-63793" y="27475"/>
            <a:ext cx="5647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entury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rPr>
              <a:t>Office of Strategy &amp;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4505669" y="2074229"/>
            <a:ext cx="4578109" cy="231299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1A. Increase Lexile Scores through Accelerated Reader, Freckle, IXL, Lexia, </a:t>
            </a:r>
            <a:r>
              <a:rPr lang="en-US" sz="9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Iready</a:t>
            </a: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Eureka,  </a:t>
            </a:r>
            <a:r>
              <a:rPr lang="en-US" sz="9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ReadyGEN</a:t>
            </a: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Curriculum and Mastery Connect</a:t>
            </a:r>
            <a:endParaRPr lang="en-US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1B. Follow the district implemented intervention block HMH</a:t>
            </a:r>
            <a:endParaRPr lang="en-US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1C. Implement </a:t>
            </a:r>
            <a:r>
              <a:rPr lang="en-US" sz="900" dirty="0" err="1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Fundations</a:t>
            </a: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/OG/Lexia to build phonics/phonemic awareness</a:t>
            </a:r>
            <a:endParaRPr lang="en-US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1D. Implement Study Island (3rd - 5th Grade) and Lexia to support content mastery </a:t>
            </a:r>
            <a:endParaRPr lang="en-US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2A. Implement rigorous and real-world interdisciplinary projects, units, and PBL's thru STEM</a:t>
            </a:r>
            <a:endParaRPr lang="en-US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2B. Integrate technology throughout the curriculum</a:t>
            </a:r>
            <a:endParaRPr lang="en-US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3A. Ensure that all students have equal opportunities to participate in academic and extra curricular activities.</a:t>
            </a:r>
            <a:endParaRPr lang="en-US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B. Implement Social and Emotional Learning (SEL)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3C. Implementation of PBIS program to promote positive school culture</a:t>
            </a:r>
            <a:endParaRPr lang="en-US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3D. Execute a plan to increase the speaking, listening and viewing skills of all students by participating in school-based activities including STEM monthly Projects; Participating in District -Wide initiatives (Book Club, Debate, Robotics, Book Club/Reading Bowl, Art Club)</a:t>
            </a:r>
            <a:endParaRPr lang="en-US" sz="9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489490" y="4499210"/>
            <a:ext cx="4492204" cy="244643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4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A. Build upon and maintain business and education partnerships (Delta</a:t>
            </a: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and Northwestern Mutual)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4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B.  Establish new partnerships with local businesses (i.e. Kroger, Walgreens, </a:t>
            </a: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Food Bank, Marine Toys for Tots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4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C. Ensure the necessary technology infrastructure and equipment is available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4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D. Continue SEL with on-going Community Gathering, Second Step Lessons, and Child Protective Units (CPU)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4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E. Adhere to the district’s Intervention Block and </a:t>
            </a:r>
            <a:r>
              <a:rPr lang="en-US" sz="900" b="0" i="0" u="none" strike="noStrike" cap="none" dirty="0" err="1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Fundations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 Implementations  (K-5)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4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F. Implement Academic Practice Opportunities for grades 3-5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4G. Use of CIS program to support student attendance and provide wrap around services to families</a:t>
            </a:r>
            <a:endParaRPr lang="en-US" sz="900" b="0" i="0" u="none" strike="noStrike" cap="none" dirty="0">
              <a:solidFill>
                <a:schemeClr val="tx1"/>
              </a:solidFill>
              <a:latin typeface="Georgia" panose="02040502050405020303" pitchFamily="18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5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A. Streamlining the STEM Committee based on Staff interest and expertise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5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B. Visiting STEM Certified Schools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5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C. Implement and Sustain STEM Curriculum, Culture, and Community Initiatives Throughout the Year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</a:rPr>
              <a:t>5</a:t>
            </a: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sym typeface="Arial"/>
              </a:rPr>
              <a:t>D. Obtain State STEM certification</a:t>
            </a:r>
          </a:p>
        </p:txBody>
      </p:sp>
      <p:sp>
        <p:nvSpPr>
          <p:cNvPr id="333" name="Google Shape;333;p11"/>
          <p:cNvSpPr txBox="1"/>
          <p:nvPr/>
        </p:nvSpPr>
        <p:spPr>
          <a:xfrm>
            <a:off x="3642629" y="-43268"/>
            <a:ext cx="183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b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Hutchinson Elementary </a:t>
            </a:r>
            <a:endParaRPr sz="200" b="0" i="0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-7101" y="605904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4572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684237" y="930358"/>
            <a:ext cx="1912591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000" dirty="0">
                <a:latin typeface="Georgia" panose="02040502050405020303" pitchFamily="18" charset="0"/>
                <a:ea typeface="Calibri"/>
                <a:cs typeface="Calibri"/>
                <a:sym typeface="Calibri"/>
              </a:rPr>
              <a:t>Increase the percentage of grades 3-5 students scoring proficient or above in reading by 3% from 25.62% to 28.62% in June 2022.</a:t>
            </a:r>
            <a:endParaRPr sz="1000" b="0" i="0" u="none" strike="noStrike" cap="none" dirty="0">
              <a:solidFill>
                <a:srgbClr val="000000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3550059" y="930358"/>
            <a:ext cx="1912591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endParaRPr lang="en-US" sz="100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200"/>
            </a:pPr>
            <a:r>
              <a:rPr lang="en-US" sz="1000" dirty="0">
                <a:latin typeface="Dotum" panose="020B0503020000020004" pitchFamily="34" charset="-127"/>
                <a:ea typeface="Dotum" panose="020B0503020000020004" pitchFamily="34" charset="-127"/>
                <a:cs typeface="Calibri"/>
                <a:sym typeface="Calibri"/>
              </a:rPr>
              <a:t>Increase the percentage of grades 3-5 students scoring proficient or above in math by 3% from 21.67% to 24.67% in June 2022.</a:t>
            </a:r>
            <a:endParaRPr lang="en-US" sz="1000" b="0" i="0" u="none" strike="noStrike" cap="none" dirty="0">
              <a:solidFill>
                <a:srgbClr val="000000"/>
              </a:solidFill>
              <a:latin typeface="Dotum" panose="020B0503020000020004" pitchFamily="34" charset="-127"/>
              <a:ea typeface="Dotum" panose="020B0503020000020004" pitchFamily="34" charset="-127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6346107" y="940231"/>
            <a:ext cx="1912591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70% of students (from the fall to the spring administration) will respond favorably to the BASC-3 Survey administered by the Spring of 2022.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 txBox="1">
            <a:spLocks noGrp="1"/>
          </p:cNvSpPr>
          <p:nvPr>
            <p:ph type="sldNum" idx="12"/>
          </p:nvPr>
        </p:nvSpPr>
        <p:spPr>
          <a:xfrm>
            <a:off x="7026379" y="654239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sz="10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2002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1988083" y="4725554"/>
            <a:ext cx="24189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1967022" y="4728543"/>
            <a:ext cx="24189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0" y="14025"/>
            <a:ext cx="40626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100" b="1" i="1" u="none" strike="noStrike" cap="none" dirty="0">
                <a:solidFill>
                  <a:srgbClr val="151515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Mission-</a:t>
            </a:r>
            <a:r>
              <a:rPr lang="en-US" sz="1000" dirty="0">
                <a:latin typeface="Georgia" panose="02040502050405020303" pitchFamily="18" charset="0"/>
                <a:ea typeface="Calibri"/>
                <a:cs typeface="Calibri"/>
                <a:sym typeface="Calibri"/>
              </a:rPr>
              <a:t>The mission of Hutchinson ES is to implement an equitable, safe, structured, standard-based learning environment to maximize student achievement producing global citizens, and positive members of society.</a:t>
            </a:r>
            <a:endParaRPr sz="1000" dirty="0"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en-US" sz="1200" b="1" i="1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1200" b="1" i="1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5370079" y="-43268"/>
            <a:ext cx="3713700" cy="100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000" b="1" i="1" u="none" strike="noStrike" cap="none" dirty="0">
                <a:solidFill>
                  <a:srgbClr val="151515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Vision</a:t>
            </a:r>
            <a:r>
              <a:rPr lang="en-US" sz="1000" dirty="0">
                <a:latin typeface="Georgia" panose="02040502050405020303" pitchFamily="18" charset="0"/>
                <a:ea typeface="Calibri"/>
                <a:cs typeface="Calibri"/>
                <a:sym typeface="Calibri"/>
              </a:rPr>
              <a:t> Hutchinson Elementary School’s vision is to develop 21st century college and career ready global learners by Providing Exposure &amp; Increasing Possibilities Through STEM</a:t>
            </a:r>
            <a:endParaRPr sz="1000" dirty="0"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Georgia" panose="02040502050405020303" pitchFamily="18" charset="0"/>
                <a:ea typeface="Calibri"/>
                <a:cs typeface="Calibri"/>
                <a:sym typeface="Calibri"/>
              </a:rPr>
              <a:t> and through the Georgia Standards of Excellence.</a:t>
            </a:r>
            <a:endParaRPr sz="1000" dirty="0"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1200" b="1" i="1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53000" y="2401200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82615" y="4499211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1967022" y="2312179"/>
            <a:ext cx="2418900" cy="136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BEE028-C511-4777-854D-CA3D6ECC2CB2}"/>
              </a:ext>
            </a:extLst>
          </p:cNvPr>
          <p:cNvSpPr txBox="1"/>
          <p:nvPr/>
        </p:nvSpPr>
        <p:spPr>
          <a:xfrm>
            <a:off x="1890800" y="2274692"/>
            <a:ext cx="27685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1.Improve student mastery of core content knowledge</a:t>
            </a:r>
          </a:p>
          <a:p>
            <a:r>
              <a:rPr lang="en-US" sz="1200" dirty="0">
                <a:latin typeface="Georgia" panose="02040502050405020303" pitchFamily="18" charset="0"/>
              </a:rPr>
              <a:t>2.Cultivate a rigorous STEM program model (Phase 2)</a:t>
            </a:r>
          </a:p>
          <a:p>
            <a:r>
              <a:rPr lang="en-US" sz="1200" dirty="0">
                <a:latin typeface="Georgia" panose="02040502050405020303" pitchFamily="18" charset="0"/>
              </a:rPr>
              <a:t>3. Prepare all students to have the essential life skills to be self-aware, collaborative, and accepting of diversity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5041F0-A363-41BA-BBC0-5973C674137F}"/>
              </a:ext>
            </a:extLst>
          </p:cNvPr>
          <p:cNvSpPr txBox="1"/>
          <p:nvPr/>
        </p:nvSpPr>
        <p:spPr>
          <a:xfrm>
            <a:off x="2002922" y="4474491"/>
            <a:ext cx="2502747" cy="1169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.Build systems identifying and addressing root causes to promote social and academic growth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Build systems and resources to support STEM implementation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4255054" y="1926569"/>
            <a:ext cx="4767224" cy="1923908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6A. Provide targeted professional learning opportunities focused on the implementation of Standards and STEM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6B. Implement intentional vertical and horizontal alignment collaboration throughout school and cluster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6C. Increase Math/Science/STEM endorsements to support STEM implementation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6D. Increase opportunities for high performing teachers to facilitate professional development; Leads to the creation of highly effective teachers that continue on within the district in leadership roles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6E. Provide continued support to teachers with instructional coaches (core academics) and the program specialist (school wide STEM implementation)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900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6F- Provide ongoing PLC on all academic resources use in school, in addition to offering information on PLCs and Endorsements outside the school building. </a:t>
            </a:r>
            <a:endParaRPr lang="en-US" sz="900" b="0" i="0" u="none" strike="noStrike" cap="none" dirty="0">
              <a:solidFill>
                <a:schemeClr val="tx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4255054" y="3888686"/>
            <a:ext cx="4767224" cy="306736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7A. 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Monthly calendar of school events. 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7B. Build parent capacity to understand student needs through Virtual Workshops and Parent Meetings 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7C. GO TEAM meetings with community invitations, meeting notices posted on website and school marquee 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7D. Increase parent communication through </a:t>
            </a:r>
            <a:r>
              <a:rPr lang="en-US" sz="1000" b="0" i="0" u="none" strike="noStrike" cap="none" dirty="0" err="1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RoboCalls</a:t>
            </a:r>
            <a:r>
              <a:rPr lang="en-US" sz="10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 and Personable Communication with Phone Calls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7E.  Open communication between staff and administration including Remind, Email, and Personable Phone Calls 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7F. Website updates of school events on multiple social media platforms 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tx1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7G. Monthly staff celebrations 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8A. WINGS program that focuses on Social and Emotional Learning (SEL)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8B. SEL –designated days for Second Step (by grade level)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8C. Implement student attendance initiative (Engagement Specialist)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8D. Implement positive behavior incentives (gift cards from local eateries, tangible items to be sent via mail)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  <a:cs typeface="Calibri"/>
                <a:sym typeface="Calibri"/>
              </a:rPr>
              <a:t>8E. Increase effective internal communication (every Staff member has a Zoom account/link, staff members commit to making themselves more accessible to parent, stakeholders, and the school community at large)</a:t>
            </a:r>
          </a:p>
        </p:txBody>
      </p:sp>
      <p:sp>
        <p:nvSpPr>
          <p:cNvPr id="333" name="Google Shape;333;p11"/>
          <p:cNvSpPr txBox="1"/>
          <p:nvPr/>
        </p:nvSpPr>
        <p:spPr>
          <a:xfrm>
            <a:off x="3642629" y="-43268"/>
            <a:ext cx="1837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b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Hutchinson Elementary </a:t>
            </a:r>
            <a:endParaRPr sz="200" b="0" i="0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-7101" y="605904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4572000" y="1711443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 u="none" strike="noStrike" cap="none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684237" y="930358"/>
            <a:ext cx="1912591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Increase the percentage of grades 3-5 students scoring proficient or above in reading by 3% from 25.62% to 28.62% in June 2022.</a:t>
            </a: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3550059" y="930358"/>
            <a:ext cx="1912591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200"/>
            </a:pPr>
            <a:endParaRPr lang="en-US" sz="1000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200"/>
            </a:pP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Increase the percentage of grades 3-5 students scoring proficient or above in math by 3% from 21.67% to 24.67% in June 2022.</a:t>
            </a:r>
            <a:endParaRPr lang="en-US"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6346107" y="940231"/>
            <a:ext cx="1912591" cy="78041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70% of students (from the fall to the spring administration) will respond favorably to the BASC-3 Survey administered by the Spring of 2022.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1"/>
          <p:cNvSpPr txBox="1">
            <a:spLocks noGrp="1"/>
          </p:cNvSpPr>
          <p:nvPr>
            <p:ph type="sldNum" idx="12"/>
          </p:nvPr>
        </p:nvSpPr>
        <p:spPr>
          <a:xfrm>
            <a:off x="7026379" y="6542394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sz="10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2002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 u="none" strike="noStrike" cap="non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1967022" y="4728543"/>
            <a:ext cx="24189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0" y="14025"/>
            <a:ext cx="40626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1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Mission-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The mission of Hutchinson ES is to implement an equitable, safe, structured, standard-based learning environment to maximize student achievement producing global citizens, and positive members of society.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1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5370079" y="-43268"/>
            <a:ext cx="3713700" cy="10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1200" b="1" i="1" u="none" strike="noStrike" cap="non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Hutchinson Elementary School’s vision is to develop 21st century college and career ready global learners by Providing Exposure &amp; Increasing Possibilities Through STEM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alibri"/>
                <a:ea typeface="Calibri"/>
                <a:cs typeface="Calibri"/>
                <a:sym typeface="Calibri"/>
              </a:rPr>
              <a:t> and through the Georgia Standards of Excellence.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1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94757" y="2253728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35036" y="3955635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1890813" y="4574654"/>
            <a:ext cx="24189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1967022" y="2312179"/>
            <a:ext cx="2418900" cy="136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69154C-293A-4ADD-B857-4F4148D05D27}"/>
              </a:ext>
            </a:extLst>
          </p:cNvPr>
          <p:cNvSpPr txBox="1"/>
          <p:nvPr/>
        </p:nvSpPr>
        <p:spPr>
          <a:xfrm>
            <a:off x="1985000" y="2259902"/>
            <a:ext cx="2418901" cy="67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Build teacher capacity in core content areas, particularly Math and ELA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3EF8BC-B2E6-4FA4-83AA-02109B4800EC}"/>
              </a:ext>
            </a:extLst>
          </p:cNvPr>
          <p:cNvSpPr txBox="1"/>
          <p:nvPr/>
        </p:nvSpPr>
        <p:spPr>
          <a:xfrm>
            <a:off x="1967022" y="3897546"/>
            <a:ext cx="2519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7. Inform and engage the school community</a:t>
            </a:r>
          </a:p>
          <a:p>
            <a:r>
              <a:rPr lang="en-US" sz="1200" dirty="0">
                <a:latin typeface="Georgia" panose="02040502050405020303" pitchFamily="18" charset="0"/>
              </a:rPr>
              <a:t>8. Develop a positive school culture</a:t>
            </a:r>
          </a:p>
        </p:txBody>
      </p:sp>
    </p:spTree>
    <p:extLst>
      <p:ext uri="{BB962C8B-B14F-4D97-AF65-F5344CB8AC3E}">
        <p14:creationId xmlns:p14="http://schemas.microsoft.com/office/powerpoint/2010/main" val="5530150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E91ED34C9BB54C8387B03882394943" ma:contentTypeVersion="0" ma:contentTypeDescription="Create a new document." ma:contentTypeScope="" ma:versionID="ed949a52a560a300b41e4c88e88d8c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309a8eb906865f3f6440d734cd30ef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7C64FD-1091-4D09-92C9-53B5A7F598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AA363E-7FB0-4720-B0CE-AAD59CF20B6A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C52FD4D-9550-4FCC-8727-20602E7712A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1123</Words>
  <Application>Microsoft Office PowerPoint</Application>
  <PresentationFormat>On-screen Show (4:3)</PresentationFormat>
  <Paragraphs>100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Calibri</vt:lpstr>
      <vt:lpstr>Arial</vt:lpstr>
      <vt:lpstr>Helvetica Neue</vt:lpstr>
      <vt:lpstr>Verdana</vt:lpstr>
      <vt:lpstr>Century</vt:lpstr>
      <vt:lpstr>Georgia</vt:lpstr>
      <vt:lpstr>Dotum</vt:lpstr>
      <vt:lpstr>3_Office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Oliver, Krystil</cp:lastModifiedBy>
  <cp:revision>9</cp:revision>
  <cp:lastPrinted>2022-01-19T17:28:26Z</cp:lastPrinted>
  <dcterms:created xsi:type="dcterms:W3CDTF">2016-01-13T17:16:24Z</dcterms:created>
  <dcterms:modified xsi:type="dcterms:W3CDTF">2022-02-04T16:01:16Z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0x01010015E91ED34C9BB54C8387B03882394943</vt:lpwstr>
  </property>
</Properties>
</file>